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</p:sldIdLst>
  <p:sldSz cx="12188952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gradFill rotWithShape="1">
          <a:gsLst>
            <a:gs pos="0">
              <a:srgbClr val="9370DB"/>
            </a:gs>
            <a:gs pos="100000">
              <a:srgbClr val="FFB6C1"/>
            </a:gs>
          </a:gsLst>
          <a:lin scaled="0" ang="1890000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Rounded Rectangle 1"/>
          <p:cNvSpPr/>
          <p:nvPr/>
        </p:nvSpPr>
        <p:spPr>
          <a:xfrm>
            <a:off x="6858000" y="4572000"/>
            <a:ext cx="2743200" cy="1828800"/>
          </a:xfrm>
          <a:prstGeom prst="roundRect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Arc 2"/>
          <p:cNvSpPr/>
          <p:nvPr/>
        </p:nvSpPr>
        <p:spPr>
          <a:xfrm>
            <a:off x="8229600" y="914400"/>
            <a:ext cx="3657600" cy="3657600"/>
          </a:xfrm>
          <a:prstGeom prst="arc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0058400" y="5029200"/>
            <a:ext cx="1371600" cy="137160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9326880" y="5394960"/>
            <a:ext cx="1371600" cy="137160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8595360" y="5760720"/>
            <a:ext cx="1371600" cy="137160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14400" y="2286000"/>
            <a:ext cx="91440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  <a:latin typeface="Comic Sans MS"/>
              </a:defRPr>
            </a:pPr>
            <a:r>
              <a:rPr>
                <a:effectLst>
                  <a:outerShdw blurRad="40000" dist="20000" dir="5400000" rotWithShape="0">
                    <a:srgbClr val="323232">
                      <a:alpha val="50000"/>
                    </a:srgbClr>
                  </a:outerShdw>
                </a:effectLst>
              </a:rPr>
              <a:t>AI: Unveiling the Fundamentals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28800" y="365760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400">
                <a:solidFill>
                  <a:srgbClr val="F0F0F0"/>
                </a:solidFill>
                <a:latin typeface="Comic Sans MS"/>
              </a:defRPr>
            </a:pPr>
            <a:r>
              <a:t>Powered by AI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6400800"/>
            <a:ext cx="109728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 i="1">
                <a:solidFill>
                  <a:srgbClr val="F0F0F0"/>
                </a:solidFill>
              </a:defRPr>
            </a:pPr>
            <a:r>
              <a:t>AI Basics | 2025-03-20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gradFill rotWithShape="1">
          <a:gsLst>
            <a:gs pos="0">
              <a:srgbClr val="9370DB"/>
            </a:gs>
            <a:gs pos="100000">
              <a:srgbClr val="FFB6C1"/>
            </a:gs>
          </a:gsLst>
          <a:lin scaled="0" ang="1890000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Rounded Rectangle 1"/>
          <p:cNvSpPr/>
          <p:nvPr/>
        </p:nvSpPr>
        <p:spPr>
          <a:xfrm>
            <a:off x="6858000" y="4572000"/>
            <a:ext cx="2743200" cy="1828800"/>
          </a:xfrm>
          <a:prstGeom prst="roundRect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11430000" y="274320"/>
            <a:ext cx="365760" cy="36576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1064240" y="548640"/>
            <a:ext cx="365760" cy="36576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0698480" y="822959"/>
            <a:ext cx="365760" cy="36576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0332720" y="1097280"/>
            <a:ext cx="365760" cy="36576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Curved Right Arrow 6"/>
          <p:cNvSpPr/>
          <p:nvPr/>
        </p:nvSpPr>
        <p:spPr>
          <a:xfrm>
            <a:off x="9144000" y="5943600"/>
            <a:ext cx="2743200" cy="731520"/>
          </a:xfrm>
          <a:prstGeom prst="curvedRightArrow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Diamond 7"/>
          <p:cNvSpPr/>
          <p:nvPr/>
        </p:nvSpPr>
        <p:spPr>
          <a:xfrm>
            <a:off x="182880" y="6217920"/>
            <a:ext cx="274320" cy="274320"/>
          </a:xfrm>
          <a:prstGeom prst="diamond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Diamond 8"/>
          <p:cNvSpPr/>
          <p:nvPr/>
        </p:nvSpPr>
        <p:spPr>
          <a:xfrm>
            <a:off x="457200" y="5943600"/>
            <a:ext cx="274320" cy="274320"/>
          </a:xfrm>
          <a:prstGeom prst="diamond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Diamond 9"/>
          <p:cNvSpPr/>
          <p:nvPr/>
        </p:nvSpPr>
        <p:spPr>
          <a:xfrm>
            <a:off x="731520" y="5669280"/>
            <a:ext cx="274320" cy="274320"/>
          </a:xfrm>
          <a:prstGeom prst="diamond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57200" y="457200"/>
            <a:ext cx="10058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  <a:latin typeface="Comic Sans MS"/>
              </a:defRPr>
            </a:pPr>
            <a:r>
              <a:t>AI: Unveiling the Fundamentals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7200" y="1371600"/>
            <a:ext cx="52578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000">
                <a:solidFill>
                  <a:srgbClr val="F0F0F0"/>
                </a:solidFill>
                <a:latin typeface="Comic Sans MS"/>
              </a:defRPr>
            </a:pPr>
            <a:r>
              <a:rPr>
                <a:effectLst>
                  <a:outerShdw blurRad="40000" dist="20000" dir="5400000" rotWithShape="0">
                    <a:srgbClr val="323232">
                      <a:alpha val="50000"/>
                    </a:srgbClr>
                  </a:outerShdw>
                </a:effectLst>
              </a:rPr>
              <a:t>AI mimics human intelligence through algorithms, learning from data to solve problems and make decisions.  Key areas include machine learning, deep learning, and natural language processing.</a:t>
            </a:r>
          </a:p>
          <a:p>
            <a:pPr>
              <a:spcAft>
                <a:spcPts val="1200"/>
              </a:spcAft>
              <a:defRPr sz="2000">
                <a:solidFill>
                  <a:srgbClr val="F0F0F0"/>
                </a:solidFill>
                <a:latin typeface="Comic Sans MS"/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F0F0F0"/>
                </a:solidFill>
                <a:latin typeface="Comic Sans MS"/>
              </a:defRPr>
            </a:pPr>
            <a:r>
              <a:rPr>
                <a:effectLst>
                  <a:outerShdw blurRad="40000" dist="20000" dir="5400000" rotWithShape="0">
                    <a:srgbClr val="323232">
                      <a:alpha val="50000"/>
                    </a:srgbClr>
                  </a:outerShdw>
                </a:effectLst>
              </a:rPr>
              <a:t>These technologies power applications like image recognition, language translation, and robotics, constantly evolving with new advancements and ethical considerations.</a:t>
            </a:r>
          </a:p>
        </p:txBody>
      </p:sp>
      <p:pic>
        <p:nvPicPr>
          <p:cNvPr id="13" name="Picture 1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1371600"/>
            <a:ext cx="5029200" cy="50292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7200" y="6400800"/>
            <a:ext cx="109728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 i="1">
                <a:solidFill>
                  <a:srgbClr val="F0F0F0"/>
                </a:solidFill>
              </a:defRPr>
            </a:pPr>
            <a:r>
              <a:t>AI Basics | 2025-03-20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gradFill rotWithShape="1">
          <a:gsLst>
            <a:gs pos="0">
              <a:srgbClr val="9370DB"/>
            </a:gs>
            <a:gs pos="100000">
              <a:srgbClr val="FFB6C1"/>
            </a:gs>
          </a:gsLst>
          <a:lin scaled="0" ang="1890000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Rounded Rectangle 1"/>
          <p:cNvSpPr/>
          <p:nvPr/>
        </p:nvSpPr>
        <p:spPr>
          <a:xfrm>
            <a:off x="6858000" y="4572000"/>
            <a:ext cx="2743200" cy="1828800"/>
          </a:xfrm>
          <a:prstGeom prst="roundRect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11430000" y="274320"/>
            <a:ext cx="365760" cy="36576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1064240" y="548640"/>
            <a:ext cx="365760" cy="36576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0698480" y="822959"/>
            <a:ext cx="365760" cy="36576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0332720" y="1097280"/>
            <a:ext cx="365760" cy="36576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Curved Right Arrow 6"/>
          <p:cNvSpPr/>
          <p:nvPr/>
        </p:nvSpPr>
        <p:spPr>
          <a:xfrm>
            <a:off x="9144000" y="5943600"/>
            <a:ext cx="2743200" cy="731520"/>
          </a:xfrm>
          <a:prstGeom prst="curvedRightArrow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Diamond 7"/>
          <p:cNvSpPr/>
          <p:nvPr/>
        </p:nvSpPr>
        <p:spPr>
          <a:xfrm>
            <a:off x="182880" y="6217920"/>
            <a:ext cx="274320" cy="274320"/>
          </a:xfrm>
          <a:prstGeom prst="diamond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Diamond 8"/>
          <p:cNvSpPr/>
          <p:nvPr/>
        </p:nvSpPr>
        <p:spPr>
          <a:xfrm>
            <a:off x="457200" y="5943600"/>
            <a:ext cx="274320" cy="274320"/>
          </a:xfrm>
          <a:prstGeom prst="diamond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Diamond 9"/>
          <p:cNvSpPr/>
          <p:nvPr/>
        </p:nvSpPr>
        <p:spPr>
          <a:xfrm>
            <a:off x="731520" y="5669280"/>
            <a:ext cx="274320" cy="274320"/>
          </a:xfrm>
          <a:prstGeom prst="diamond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57200" y="457200"/>
            <a:ext cx="10058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  <a:latin typeface="Comic Sans MS"/>
              </a:defRPr>
            </a:pPr>
            <a:r>
              <a:t>Machine Learning: Algorithms in Action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0080" y="1371600"/>
            <a:ext cx="10058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000">
                <a:solidFill>
                  <a:srgbClr val="F0F0F0"/>
                </a:solidFill>
                <a:latin typeface="Comic Sans MS"/>
              </a:defRPr>
            </a:pPr>
            <a:r>
              <a:rPr>
                <a:effectLst>
                  <a:outerShdw blurRad="40000" dist="20000" dir="5400000" rotWithShape="0">
                    <a:srgbClr val="323232">
                      <a:alpha val="50000"/>
                    </a:srgbClr>
                  </a:outerShdw>
                </a:effectLst>
              </a:rPr>
              <a:t>Explores core machine learning algorithms, illustrating their practical application through diverse examples and clear explanations.  Focuses on implementation and understanding, not just theoretical concepts.</a:t>
            </a:r>
          </a:p>
          <a:p>
            <a:pPr>
              <a:spcAft>
                <a:spcPts val="1200"/>
              </a:spcAft>
              <a:defRPr sz="2000">
                <a:solidFill>
                  <a:srgbClr val="F0F0F0"/>
                </a:solidFill>
                <a:latin typeface="Comic Sans MS"/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F0F0F0"/>
                </a:solidFill>
                <a:latin typeface="Comic Sans MS"/>
              </a:defRPr>
            </a:pPr>
            <a:r>
              <a:rPr>
                <a:effectLst>
                  <a:outerShdw blurRad="40000" dist="20000" dir="5400000" rotWithShape="0">
                    <a:srgbClr val="323232">
                      <a:alpha val="50000"/>
                    </a:srgbClr>
                  </a:outerShdw>
                </a:effectLst>
              </a:rPr>
              <a:t>Covers various algorithms like linear regression, decision trees, SVMs, and neural networks, equipping readers with practical skills for building predictive models.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6400800"/>
            <a:ext cx="109728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 i="1">
                <a:solidFill>
                  <a:srgbClr val="F0F0F0"/>
                </a:solidFill>
              </a:defRPr>
            </a:pPr>
            <a:r>
              <a:t>AI Basics | 2025-03-20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gradFill rotWithShape="1">
          <a:gsLst>
            <a:gs pos="0">
              <a:srgbClr val="9370DB"/>
            </a:gs>
            <a:gs pos="100000">
              <a:srgbClr val="FFB6C1"/>
            </a:gs>
          </a:gsLst>
          <a:lin scaled="0" ang="1890000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Rounded Rectangle 1"/>
          <p:cNvSpPr/>
          <p:nvPr/>
        </p:nvSpPr>
        <p:spPr>
          <a:xfrm>
            <a:off x="6858000" y="4572000"/>
            <a:ext cx="2743200" cy="1828800"/>
          </a:xfrm>
          <a:prstGeom prst="roundRect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11430000" y="274320"/>
            <a:ext cx="365760" cy="36576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1064240" y="548640"/>
            <a:ext cx="365760" cy="36576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0698480" y="822959"/>
            <a:ext cx="365760" cy="36576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0332720" y="1097280"/>
            <a:ext cx="365760" cy="36576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Curved Right Arrow 6"/>
          <p:cNvSpPr/>
          <p:nvPr/>
        </p:nvSpPr>
        <p:spPr>
          <a:xfrm>
            <a:off x="9144000" y="5943600"/>
            <a:ext cx="2743200" cy="731520"/>
          </a:xfrm>
          <a:prstGeom prst="curvedRightArrow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Diamond 7"/>
          <p:cNvSpPr/>
          <p:nvPr/>
        </p:nvSpPr>
        <p:spPr>
          <a:xfrm>
            <a:off x="182880" y="6217920"/>
            <a:ext cx="274320" cy="274320"/>
          </a:xfrm>
          <a:prstGeom prst="diamond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Diamond 8"/>
          <p:cNvSpPr/>
          <p:nvPr/>
        </p:nvSpPr>
        <p:spPr>
          <a:xfrm>
            <a:off x="457200" y="5943600"/>
            <a:ext cx="274320" cy="274320"/>
          </a:xfrm>
          <a:prstGeom prst="diamond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Diamond 9"/>
          <p:cNvSpPr/>
          <p:nvPr/>
        </p:nvSpPr>
        <p:spPr>
          <a:xfrm>
            <a:off x="731520" y="5669280"/>
            <a:ext cx="274320" cy="274320"/>
          </a:xfrm>
          <a:prstGeom prst="diamond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57200" y="457200"/>
            <a:ext cx="10058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  <a:latin typeface="Comic Sans MS"/>
              </a:defRPr>
            </a:pPr>
            <a:r>
              <a:t>Neural Networks: The Brain-Inspired Model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7200" y="1371600"/>
            <a:ext cx="52578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000">
                <a:solidFill>
                  <a:srgbClr val="F0F0F0"/>
                </a:solidFill>
                <a:latin typeface="Comic Sans MS"/>
              </a:defRPr>
            </a:pPr>
            <a:r>
              <a:rPr>
                <a:effectLst>
                  <a:outerShdw blurRad="40000" dist="20000" dir="5400000" rotWithShape="0">
                    <a:srgbClr val="323232">
                      <a:alpha val="50000"/>
                    </a:srgbClr>
                  </a:outerShdw>
                </a:effectLst>
              </a:rPr>
              <a:t>Neural networks mimic the brain's structure, using interconnected nodes to process information.  Learning occurs through adjusting connection strengths based on input data.</a:t>
            </a:r>
          </a:p>
          <a:p>
            <a:pPr>
              <a:spcAft>
                <a:spcPts val="1200"/>
              </a:spcAft>
              <a:defRPr sz="2000">
                <a:solidFill>
                  <a:srgbClr val="F0F0F0"/>
                </a:solidFill>
                <a:latin typeface="Comic Sans MS"/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F0F0F0"/>
                </a:solidFill>
                <a:latin typeface="Comic Sans MS"/>
              </a:defRPr>
            </a:pPr>
            <a:r>
              <a:rPr>
                <a:effectLst>
                  <a:outerShdw blurRad="40000" dist="20000" dir="5400000" rotWithShape="0">
                    <a:srgbClr val="323232">
                      <a:alpha val="50000"/>
                    </a:srgbClr>
                  </a:outerShdw>
                </a:effectLst>
              </a:rPr>
              <a:t>These networks excel at pattern recognition, prediction, and complex decision-making, finding applications across numerous fields.</a:t>
            </a:r>
          </a:p>
        </p:txBody>
      </p:sp>
      <p:pic>
        <p:nvPicPr>
          <p:cNvPr id="13" name="Picture 1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1371600"/>
            <a:ext cx="5029200" cy="50292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7200" y="6400800"/>
            <a:ext cx="109728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 i="1">
                <a:solidFill>
                  <a:srgbClr val="F0F0F0"/>
                </a:solidFill>
              </a:defRPr>
            </a:pPr>
            <a:r>
              <a:t>AI Basics | 2025-03-20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gradFill rotWithShape="1">
          <a:gsLst>
            <a:gs pos="0">
              <a:srgbClr val="9370DB"/>
            </a:gs>
            <a:gs pos="100000">
              <a:srgbClr val="FFB6C1"/>
            </a:gs>
          </a:gsLst>
          <a:lin scaled="0" ang="1890000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Rounded Rectangle 1"/>
          <p:cNvSpPr/>
          <p:nvPr/>
        </p:nvSpPr>
        <p:spPr>
          <a:xfrm>
            <a:off x="6858000" y="4572000"/>
            <a:ext cx="2743200" cy="1828800"/>
          </a:xfrm>
          <a:prstGeom prst="roundRect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11430000" y="274320"/>
            <a:ext cx="365760" cy="36576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1064240" y="548640"/>
            <a:ext cx="365760" cy="36576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0698480" y="822959"/>
            <a:ext cx="365760" cy="36576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0332720" y="1097280"/>
            <a:ext cx="365760" cy="36576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Curved Right Arrow 6"/>
          <p:cNvSpPr/>
          <p:nvPr/>
        </p:nvSpPr>
        <p:spPr>
          <a:xfrm>
            <a:off x="9144000" y="5943600"/>
            <a:ext cx="2743200" cy="731520"/>
          </a:xfrm>
          <a:prstGeom prst="curvedRightArrow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Diamond 7"/>
          <p:cNvSpPr/>
          <p:nvPr/>
        </p:nvSpPr>
        <p:spPr>
          <a:xfrm>
            <a:off x="182880" y="6217920"/>
            <a:ext cx="274320" cy="274320"/>
          </a:xfrm>
          <a:prstGeom prst="diamond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Diamond 8"/>
          <p:cNvSpPr/>
          <p:nvPr/>
        </p:nvSpPr>
        <p:spPr>
          <a:xfrm>
            <a:off x="457200" y="5943600"/>
            <a:ext cx="274320" cy="274320"/>
          </a:xfrm>
          <a:prstGeom prst="diamond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Diamond 9"/>
          <p:cNvSpPr/>
          <p:nvPr/>
        </p:nvSpPr>
        <p:spPr>
          <a:xfrm>
            <a:off x="731520" y="5669280"/>
            <a:ext cx="274320" cy="274320"/>
          </a:xfrm>
          <a:prstGeom prst="diamond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57200" y="457200"/>
            <a:ext cx="10058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  <a:latin typeface="Comic Sans MS"/>
              </a:defRPr>
            </a:pPr>
            <a:r>
              <a:t>AI Basics Future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0080" y="1371600"/>
            <a:ext cx="10058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000">
                <a:solidFill>
                  <a:srgbClr val="F0F0F0"/>
                </a:solidFill>
                <a:latin typeface="Comic Sans MS"/>
              </a:defRPr>
            </a:pPr>
            <a:r>
              <a:rPr>
                <a:effectLst>
                  <a:outerShdw blurRad="40000" dist="20000" dir="5400000" rotWithShape="0">
                    <a:srgbClr val="323232">
                      <a:alpha val="50000"/>
                    </a:srgbClr>
                  </a:outerShdw>
                </a:effectLst>
              </a:rPr>
              <a:t>AI's future involves increasingly sophisticated algorithms and applications across diverse sectors, impacting everything from healthcare to entertainment.  Ethical considerations and responsible development will be crucial.</a:t>
            </a:r>
          </a:p>
          <a:p>
            <a:pPr>
              <a:spcAft>
                <a:spcPts val="1200"/>
              </a:spcAft>
              <a:defRPr sz="2000">
                <a:solidFill>
                  <a:srgbClr val="F0F0F0"/>
                </a:solidFill>
                <a:latin typeface="Comic Sans MS"/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F0F0F0"/>
                </a:solidFill>
                <a:latin typeface="Comic Sans MS"/>
              </a:defRPr>
            </a:pPr>
            <a:r>
              <a:rPr>
                <a:effectLst>
                  <a:outerShdw blurRad="40000" dist="20000" dir="5400000" rotWithShape="0">
                    <a:srgbClr val="323232">
                      <a:alpha val="50000"/>
                    </a:srgbClr>
                  </a:outerShdw>
                </a:effectLst>
              </a:rPr>
              <a:t>Expect advancements in areas like machine learning, natural language processing, and robotics, leading to automation and enhanced human capabilities.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6400800"/>
            <a:ext cx="109728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 i="1">
                <a:solidFill>
                  <a:srgbClr val="F0F0F0"/>
                </a:solidFill>
              </a:defRPr>
            </a:pPr>
            <a:r>
              <a:t>AI Basics | 2025-03-20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gradFill rotWithShape="1">
          <a:gsLst>
            <a:gs pos="0">
              <a:srgbClr val="9370DB"/>
            </a:gs>
            <a:gs pos="100000">
              <a:srgbClr val="FFB6C1"/>
            </a:gs>
          </a:gsLst>
          <a:lin scaled="0" ang="1890000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Rounded Rectangle 1"/>
          <p:cNvSpPr/>
          <p:nvPr/>
        </p:nvSpPr>
        <p:spPr>
          <a:xfrm>
            <a:off x="6858000" y="4572000"/>
            <a:ext cx="2743200" cy="1828800"/>
          </a:xfrm>
          <a:prstGeom prst="roundRect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11430000" y="274320"/>
            <a:ext cx="365760" cy="36576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1064240" y="548640"/>
            <a:ext cx="365760" cy="36576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0698480" y="822959"/>
            <a:ext cx="365760" cy="36576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0332720" y="1097280"/>
            <a:ext cx="365760" cy="365760"/>
          </a:xfrm>
          <a:prstGeom prst="ellipse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Curved Right Arrow 6"/>
          <p:cNvSpPr/>
          <p:nvPr/>
        </p:nvSpPr>
        <p:spPr>
          <a:xfrm>
            <a:off x="9144000" y="5943600"/>
            <a:ext cx="2743200" cy="731520"/>
          </a:xfrm>
          <a:prstGeom prst="curvedRightArrow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Diamond 7"/>
          <p:cNvSpPr/>
          <p:nvPr/>
        </p:nvSpPr>
        <p:spPr>
          <a:xfrm>
            <a:off x="182880" y="6217920"/>
            <a:ext cx="274320" cy="274320"/>
          </a:xfrm>
          <a:prstGeom prst="diamond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Diamond 8"/>
          <p:cNvSpPr/>
          <p:nvPr/>
        </p:nvSpPr>
        <p:spPr>
          <a:xfrm>
            <a:off x="457200" y="5943600"/>
            <a:ext cx="274320" cy="274320"/>
          </a:xfrm>
          <a:prstGeom prst="diamond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Diamond 9"/>
          <p:cNvSpPr/>
          <p:nvPr/>
        </p:nvSpPr>
        <p:spPr>
          <a:xfrm>
            <a:off x="731520" y="5669280"/>
            <a:ext cx="274320" cy="274320"/>
          </a:xfrm>
          <a:prstGeom prst="diamond">
            <a:avLst/>
          </a:prstGeom>
          <a:solidFill>
            <a:srgbClr val="00F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57200" y="457200"/>
            <a:ext cx="10058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  <a:latin typeface="Comic Sans MS"/>
              </a:defRPr>
            </a:pPr>
            <a:r>
              <a:t>AI Basics Implementation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7200" y="1371600"/>
            <a:ext cx="52578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000">
                <a:solidFill>
                  <a:srgbClr val="F0F0F0"/>
                </a:solidFill>
                <a:latin typeface="Comic Sans MS"/>
              </a:defRPr>
            </a:pPr>
            <a:r>
              <a:rPr>
                <a:effectLst>
                  <a:outerShdw blurRad="40000" dist="20000" dir="5400000" rotWithShape="0">
                    <a:srgbClr val="323232">
                      <a:alpha val="50000"/>
                    </a:srgbClr>
                  </a:outerShdw>
                </a:effectLst>
              </a:rPr>
              <a:t>AI implementation begins with defining clear goals and selecting appropriate algorithms. Data collection, preprocessing, and model training follow.</a:t>
            </a:r>
          </a:p>
          <a:p>
            <a:pPr>
              <a:spcAft>
                <a:spcPts val="1200"/>
              </a:spcAft>
              <a:defRPr sz="2000">
                <a:solidFill>
                  <a:srgbClr val="F0F0F0"/>
                </a:solidFill>
                <a:latin typeface="Comic Sans MS"/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F0F0F0"/>
                </a:solidFill>
                <a:latin typeface="Comic Sans MS"/>
              </a:defRPr>
            </a:pPr>
            <a:r>
              <a:rPr>
                <a:effectLst>
                  <a:outerShdw blurRad="40000" dist="20000" dir="5400000" rotWithShape="0">
                    <a:srgbClr val="323232">
                      <a:alpha val="50000"/>
                    </a:srgbClr>
                  </a:outerShdw>
                </a:effectLst>
              </a:rPr>
              <a:t>Successful deployment requires continuous monitoring, evaluation, and iterative improvement to ensure accuracy and ethical considerations.</a:t>
            </a:r>
          </a:p>
        </p:txBody>
      </p:sp>
      <p:pic>
        <p:nvPicPr>
          <p:cNvPr id="13" name="Picture 1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1371600"/>
            <a:ext cx="5029200" cy="50292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7200" y="6400800"/>
            <a:ext cx="109728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 i="1">
                <a:solidFill>
                  <a:srgbClr val="F0F0F0"/>
                </a:solidFill>
              </a:defRPr>
            </a:pPr>
            <a:r>
              <a:t>AI Basics | 2025-03-20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